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exte du titre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Texte niveau 1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rrière-plan abstrait avec des couches de rectangles rouges et blancs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Arrière-plan abstrait avec des formes vertes et jaunes se superposant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Arrière-plan abstrait avec des cercles bleus, verts et blancs de différentes tailles se superposant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Texte niveau 1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&quot;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"</a:t>
            </a:r>
          </a:p>
        </p:txBody>
      </p:sp>
      <p:sp>
        <p:nvSpPr>
          <p:cNvPr id="122" name="Saisissez une citation ici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23" name="-Gilles Allain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-Gilles Allain</a:t>
            </a:r>
          </a:p>
        </p:txBody>
      </p:sp>
      <p:sp>
        <p:nvSpPr>
          <p:cNvPr id="12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rrière-plan abstrait avec des couches de rectangles rouges et blancs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ière-plan abstrait avec des couches de rectangles rouges et blancs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g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e du titre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" name="Texte niveau 1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e du titre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4" name="Numéro de diapositive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g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Arrière-plan abstrait avec des cercles bleus, verts et blancs de différentes tailles se superposant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exte du titre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4" name="Texte niveau 1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g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g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3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g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Arrière-plan abstrait avec des couches de rectangles rouges et blancs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exte du titre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4" name="Texte niveau 1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g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Texte du titre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84" name="Texte niveau 1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g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" name="Texte du titre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94" name="Texte niveau 1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Arrière-plan abstrait avec des couches de rectangles rouges et blancs" descr="Arrière-plan abstrait avec des couches de rectangles rouges et blanc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49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50" name="Lig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Journée data scienc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Journée data science 2 </a:t>
            </a:r>
          </a:p>
        </p:txBody>
      </p:sp>
      <p:sp>
        <p:nvSpPr>
          <p:cNvPr id="152" name="Modifier : 2 clic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VM 1"/>
          <p:cNvSpPr txBox="1"/>
          <p:nvPr>
            <p:ph type="title"/>
          </p:nvPr>
        </p:nvSpPr>
        <p:spPr>
          <a:xfrm>
            <a:off x="907865" y="373705"/>
            <a:ext cx="6758344" cy="3167596"/>
          </a:xfrm>
          <a:prstGeom prst="rect">
            <a:avLst/>
          </a:prstGeom>
        </p:spPr>
        <p:txBody>
          <a:bodyPr/>
          <a:lstStyle/>
          <a:p>
            <a:pPr/>
            <a:r>
              <a:t>SVM 1  </a:t>
            </a:r>
          </a:p>
        </p:txBody>
      </p:sp>
      <p:pic>
        <p:nvPicPr>
          <p:cNvPr id="190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544" y="4360598"/>
            <a:ext cx="10009837" cy="7997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6733" y="804614"/>
            <a:ext cx="7782298" cy="432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vidéo-collée.png" descr="vidéo-collé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09364" y="5537382"/>
            <a:ext cx="12408770" cy="6625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4134" y="6261097"/>
            <a:ext cx="5994401" cy="383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VM 2"/>
          <p:cNvSpPr txBox="1"/>
          <p:nvPr/>
        </p:nvSpPr>
        <p:spPr>
          <a:xfrm>
            <a:off x="1178129" y="373705"/>
            <a:ext cx="7121571" cy="316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cap="all" sz="171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SVM 2  </a:t>
            </a:r>
          </a:p>
        </p:txBody>
      </p:sp>
      <p:pic>
        <p:nvPicPr>
          <p:cNvPr id="196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71239" y="1791773"/>
            <a:ext cx="11404601" cy="904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9498" y="4073552"/>
            <a:ext cx="13893801" cy="71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onclusion et perspectives"/>
          <p:cNvSpPr txBox="1"/>
          <p:nvPr>
            <p:ph type="title"/>
          </p:nvPr>
        </p:nvSpPr>
        <p:spPr>
          <a:xfrm>
            <a:off x="7746398" y="1655813"/>
            <a:ext cx="10160001" cy="1016001"/>
          </a:xfrm>
          <a:prstGeom prst="rect">
            <a:avLst/>
          </a:prstGeom>
        </p:spPr>
        <p:txBody>
          <a:bodyPr anchor="t"/>
          <a:lstStyle>
            <a:lvl1pPr defTabSz="346709">
              <a:defRPr sz="7182"/>
            </a:lvl1pPr>
          </a:lstStyle>
          <a:p>
            <a:pPr/>
            <a:r>
              <a:t>Conclusion et perspectives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g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02" name="Arrière-plan abstrait avec des couches de rectangles rouges et blancs" descr="Arrière-plan abstrait avec des couches de rectangles rouges et blanc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203" name="Conclusion et persp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Conclusion et perspectives </a:t>
            </a:r>
          </a:p>
        </p:txBody>
      </p:sp>
      <p:sp>
        <p:nvSpPr>
          <p:cNvPr id="204" name="Pas complètement linéairement séparabl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 complètement linéairement séparable. </a:t>
            </a:r>
          </a:p>
          <a:p>
            <a:pPr/>
            <a:r>
              <a:t>Utilisation d’un SVM à noyaux </a:t>
            </a:r>
          </a:p>
          <a:p>
            <a:pPr/>
          </a:p>
          <a:p>
            <a:pPr/>
            <a:r>
              <a:t>Fais sur les variables qu’on conserve, à l’ai de la contribution des covariances ect..</a:t>
            </a:r>
          </a:p>
          <a:p>
            <a:pPr/>
            <a:r>
              <a:t>Validation croisée</a:t>
            </a:r>
          </a:p>
          <a:p>
            <a:pPr/>
            <a:r>
              <a:t>Tester des transformations logarithmiques.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g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" name="Modifier : 2 cl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Modifier : 2 clics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g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9" name="Arrière-plan abstrait avec des couches de rectangles rouges et blancs" descr="Arrière-plan abstrait avec des couches de rectangles rouges et blanc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60" name="Sommaire 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Sommaire : </a:t>
            </a:r>
          </a:p>
        </p:txBody>
      </p:sp>
      <p:sp>
        <p:nvSpPr>
          <p:cNvPr id="161" name="Répartition des tach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1723" indent="-2101723" defTabSz="553084">
              <a:lnSpc>
                <a:spcPct val="80000"/>
              </a:lnSpc>
              <a:spcBef>
                <a:spcPts val="0"/>
              </a:spcBef>
              <a:buSzPct val="100000"/>
              <a:buFontTx/>
              <a:buAutoNum type="arabicPeriod" startAt="1"/>
              <a:defRPr cap="all" sz="8710">
                <a:latin typeface="+mn-lt"/>
                <a:ea typeface="+mn-ea"/>
                <a:cs typeface="+mn-cs"/>
                <a:sym typeface="DIN Condensed Bold"/>
              </a:defRPr>
            </a:pPr>
            <a:r>
              <a:t>Répartition des taches </a:t>
            </a:r>
          </a:p>
          <a:p>
            <a:pPr marL="2101723" indent="-2101723" defTabSz="553084">
              <a:lnSpc>
                <a:spcPct val="80000"/>
              </a:lnSpc>
              <a:spcBef>
                <a:spcPts val="0"/>
              </a:spcBef>
              <a:buSzPct val="100000"/>
              <a:buFontTx/>
              <a:buAutoNum type="arabicPeriod" startAt="1"/>
              <a:defRPr cap="all" sz="8710">
                <a:latin typeface="+mn-lt"/>
                <a:ea typeface="+mn-ea"/>
                <a:cs typeface="+mn-cs"/>
                <a:sym typeface="DIN Condensed Bold"/>
              </a:defRPr>
            </a:pPr>
            <a:r>
              <a:t>Exploration daTA / Visu</a:t>
            </a:r>
          </a:p>
          <a:p>
            <a:pPr marL="2101723" indent="-2101723" defTabSz="553084">
              <a:lnSpc>
                <a:spcPct val="80000"/>
              </a:lnSpc>
              <a:spcBef>
                <a:spcPts val="0"/>
              </a:spcBef>
              <a:buSzPct val="100000"/>
              <a:buFontTx/>
              <a:buAutoNum type="arabicPeriod" startAt="1"/>
              <a:defRPr cap="all" sz="8710">
                <a:latin typeface="+mn-lt"/>
                <a:ea typeface="+mn-ea"/>
                <a:cs typeface="+mn-cs"/>
                <a:sym typeface="DIN Condensed Bold"/>
              </a:defRPr>
            </a:pPr>
            <a:r>
              <a:t>Choix des méthodes </a:t>
            </a:r>
          </a:p>
          <a:p>
            <a:pPr marL="2101723" indent="-2101723" defTabSz="553084">
              <a:lnSpc>
                <a:spcPct val="80000"/>
              </a:lnSpc>
              <a:spcBef>
                <a:spcPts val="0"/>
              </a:spcBef>
              <a:buSzPct val="100000"/>
              <a:buFontTx/>
              <a:buAutoNum type="arabicPeriod" startAt="1"/>
              <a:defRPr cap="all" sz="8710">
                <a:latin typeface="+mn-lt"/>
                <a:ea typeface="+mn-ea"/>
                <a:cs typeface="+mn-cs"/>
                <a:sym typeface="DIN Condensed Bold"/>
              </a:defRPr>
            </a:pPr>
            <a:r>
              <a:t>Evaluation des ET résultats </a:t>
            </a:r>
          </a:p>
          <a:p>
            <a:pPr marL="2101723" indent="-2101723" defTabSz="553084">
              <a:lnSpc>
                <a:spcPct val="80000"/>
              </a:lnSpc>
              <a:spcBef>
                <a:spcPts val="0"/>
              </a:spcBef>
              <a:buSzPct val="100000"/>
              <a:buFontTx/>
              <a:buAutoNum type="arabicPeriod" startAt="1"/>
              <a:defRPr cap="all" sz="8710">
                <a:latin typeface="+mn-lt"/>
                <a:ea typeface="+mn-ea"/>
                <a:cs typeface="+mn-cs"/>
                <a:sym typeface="DIN Condensed Bold"/>
              </a:defRPr>
            </a:pPr>
            <a:r>
              <a:t>Score sur le test</a:t>
            </a:r>
          </a:p>
          <a:p>
            <a:pPr marL="2101723" indent="-2101723" defTabSz="553084">
              <a:lnSpc>
                <a:spcPct val="80000"/>
              </a:lnSpc>
              <a:spcBef>
                <a:spcPts val="0"/>
              </a:spcBef>
              <a:buSzPct val="100000"/>
              <a:buFontTx/>
              <a:buAutoNum type="arabicPeriod" startAt="1"/>
              <a:defRPr cap="all" sz="8710">
                <a:latin typeface="+mn-lt"/>
                <a:ea typeface="+mn-ea"/>
                <a:cs typeface="+mn-cs"/>
                <a:sym typeface="DIN Condensed Bold"/>
              </a:defRPr>
            </a:pPr>
            <a:r>
              <a:t>CCL. et perspectives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Arrière-plan abstrait avec des cercles bleus, verts et blancs de différentes tailles se superposant" descr="Arrière-plan abstrait avec des cercles bleus, verts et blancs de différentes tailles se superposan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035" t="820" r="13309" b="729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64" name="Répartition des taches"/>
          <p:cNvSpPr txBox="1"/>
          <p:nvPr>
            <p:ph type="title"/>
          </p:nvPr>
        </p:nvSpPr>
        <p:spPr>
          <a:xfrm>
            <a:off x="1016000" y="1280293"/>
            <a:ext cx="12090400" cy="1289440"/>
          </a:xfrm>
          <a:prstGeom prst="rect">
            <a:avLst/>
          </a:prstGeom>
        </p:spPr>
        <p:txBody>
          <a:bodyPr/>
          <a:lstStyle>
            <a:lvl1pPr marL="3136900" indent="-3136900" algn="l">
              <a:buSzPct val="100000"/>
              <a:buAutoNum type="arabicPeriod" startAt="1"/>
              <a:defRPr sz="8000"/>
            </a:lvl1pPr>
          </a:lstStyle>
          <a:p>
            <a:pPr/>
            <a:r>
              <a:t>Répartition des taches</a:t>
            </a:r>
          </a:p>
        </p:txBody>
      </p:sp>
      <p:sp>
        <p:nvSpPr>
          <p:cNvPr id="165" name="Réflexion sur le model  : Apprentissage automatique supervisé…"/>
          <p:cNvSpPr txBox="1"/>
          <p:nvPr>
            <p:ph type="body" sz="half" idx="1"/>
          </p:nvPr>
        </p:nvSpPr>
        <p:spPr>
          <a:xfrm>
            <a:off x="1016000" y="3461722"/>
            <a:ext cx="12090400" cy="8593050"/>
          </a:xfrm>
          <a:prstGeom prst="rect">
            <a:avLst/>
          </a:prstGeom>
        </p:spPr>
        <p:txBody>
          <a:bodyPr/>
          <a:lstStyle/>
          <a:p>
            <a:pPr algn="l" defTabSz="792479">
              <a:lnSpc>
                <a:spcPct val="100000"/>
              </a:lnSpc>
              <a:spcBef>
                <a:spcPts val="3100"/>
              </a:spcBef>
              <a:defRPr cap="all" i="0" sz="7200">
                <a:latin typeface="+mn-lt"/>
                <a:ea typeface="+mn-ea"/>
                <a:cs typeface="+mn-cs"/>
                <a:sym typeface="DIN Condensed Bold"/>
              </a:defRPr>
            </a:pPr>
            <a:r>
              <a:t>Réflexion sur le model  : </a:t>
            </a:r>
            <a:r>
              <a:t>Apprentissage automatique supervisé </a:t>
            </a:r>
          </a:p>
          <a:p>
            <a:pPr algn="l" defTabSz="792479">
              <a:lnSpc>
                <a:spcPct val="100000"/>
              </a:lnSpc>
              <a:spcBef>
                <a:spcPts val="3100"/>
              </a:spcBef>
              <a:defRPr cap="all" i="0" sz="7200">
                <a:latin typeface="+mn-lt"/>
                <a:ea typeface="+mn-ea"/>
                <a:cs typeface="+mn-cs"/>
                <a:sym typeface="DIN Condensed Bold"/>
              </a:defRPr>
            </a:pPr>
            <a:r>
              <a:t>—&gt; Classification </a:t>
            </a:r>
          </a:p>
          <a:p>
            <a:pPr algn="l" defTabSz="792479">
              <a:lnSpc>
                <a:spcPct val="100000"/>
              </a:lnSpc>
              <a:spcBef>
                <a:spcPts val="3100"/>
              </a:spcBef>
              <a:defRPr cap="all" i="0" sz="7200">
                <a:latin typeface="+mn-lt"/>
                <a:ea typeface="+mn-ea"/>
                <a:cs typeface="+mn-cs"/>
                <a:sym typeface="DIN Condensed Bold"/>
              </a:defRPr>
            </a:pPr>
            <a:r>
              <a:t>—&gt; Binaire </a:t>
            </a:r>
          </a:p>
          <a:p>
            <a:pPr algn="l" defTabSz="792479">
              <a:lnSpc>
                <a:spcPct val="100000"/>
              </a:lnSpc>
              <a:spcBef>
                <a:spcPts val="3100"/>
              </a:spcBef>
              <a:defRPr cap="all" i="0" sz="7200">
                <a:latin typeface="+mn-lt"/>
                <a:ea typeface="+mn-ea"/>
                <a:cs typeface="+mn-cs"/>
                <a:sym typeface="DIN Condensed Bold"/>
              </a:defRPr>
            </a:pP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-&gt; Régression Logistique </a:t>
            </a:r>
            <a:endParaRPr>
              <a:solidFill>
                <a:schemeClr val="accent5">
                  <a:satOff val="7361"/>
                  <a:lumOff val="7535"/>
                </a:schemeClr>
              </a:solidFill>
            </a:endParaRPr>
          </a:p>
          <a:p>
            <a:pPr algn="l" defTabSz="792479">
              <a:lnSpc>
                <a:spcPct val="100000"/>
              </a:lnSpc>
              <a:spcBef>
                <a:spcPts val="3100"/>
              </a:spcBef>
              <a:defRPr cap="all" i="0" sz="7200">
                <a:latin typeface="+mn-lt"/>
                <a:ea typeface="+mn-ea"/>
                <a:cs typeface="+mn-cs"/>
                <a:sym typeface="DIN Condensed Bold"/>
              </a:defRPr>
            </a:pP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-&gt; SVM 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2.      Exploration daTA / Visu"/>
          <p:cNvSpPr txBox="1"/>
          <p:nvPr>
            <p:ph type="ctrTitle"/>
          </p:nvPr>
        </p:nvSpPr>
        <p:spPr>
          <a:xfrm>
            <a:off x="1110787" y="507592"/>
            <a:ext cx="22162426" cy="2463801"/>
          </a:xfrm>
          <a:prstGeom prst="rect">
            <a:avLst/>
          </a:prstGeom>
        </p:spPr>
        <p:txBody>
          <a:bodyPr/>
          <a:lstStyle>
            <a:lvl1pPr algn="l">
              <a:defRPr sz="13000"/>
            </a:lvl1pPr>
          </a:lstStyle>
          <a:p>
            <a:pPr/>
            <a:r>
              <a:t>2.      Exploration daTA / Visu</a:t>
            </a:r>
          </a:p>
        </p:txBody>
      </p:sp>
      <p:pic>
        <p:nvPicPr>
          <p:cNvPr id="168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513" y="3341230"/>
            <a:ext cx="8881809" cy="8881809"/>
          </a:xfrm>
          <a:prstGeom prst="rect">
            <a:avLst/>
          </a:prstGeom>
          <a:ln>
            <a:solidFill>
              <a:srgbClr val="747676"/>
            </a:solidFill>
            <a:miter lim="400000"/>
          </a:ln>
        </p:spPr>
      </p:pic>
      <p:pic>
        <p:nvPicPr>
          <p:cNvPr id="169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0303" y="3444808"/>
            <a:ext cx="11641871" cy="8674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2.      Exploration daTA / Visu"/>
          <p:cNvSpPr txBox="1"/>
          <p:nvPr>
            <p:ph type="ctrTitle"/>
          </p:nvPr>
        </p:nvSpPr>
        <p:spPr>
          <a:xfrm>
            <a:off x="1110787" y="507592"/>
            <a:ext cx="22162426" cy="2463801"/>
          </a:xfrm>
          <a:prstGeom prst="rect">
            <a:avLst/>
          </a:prstGeom>
        </p:spPr>
        <p:txBody>
          <a:bodyPr/>
          <a:lstStyle>
            <a:lvl1pPr algn="l">
              <a:defRPr sz="13000"/>
            </a:lvl1pPr>
          </a:lstStyle>
          <a:p>
            <a:pPr/>
            <a:r>
              <a:t>2.      Exploration daTA / Visu</a:t>
            </a:r>
          </a:p>
        </p:txBody>
      </p:sp>
      <p:pic>
        <p:nvPicPr>
          <p:cNvPr id="172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064" y="3512192"/>
            <a:ext cx="15128838" cy="8956584"/>
          </a:xfrm>
          <a:prstGeom prst="rect">
            <a:avLst/>
          </a:prstGeom>
          <a:ln w="3175">
            <a:solidFill>
              <a:srgbClr val="747676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g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5" name="Arrière-plan abstrait avec des cercles bleus, verts et blancs de différentes tailles se superposant" descr="Arrière-plan abstrait avec des cercles bleus, verts et blancs de différentes tailles se superposan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035" t="820" r="13309" b="729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76" name="3.   Choix du modèle…"/>
          <p:cNvSpPr txBox="1"/>
          <p:nvPr>
            <p:ph type="title"/>
          </p:nvPr>
        </p:nvSpPr>
        <p:spPr>
          <a:xfrm>
            <a:off x="1016000" y="912160"/>
            <a:ext cx="12090400" cy="6871515"/>
          </a:xfrm>
          <a:prstGeom prst="rect">
            <a:avLst/>
          </a:prstGeom>
        </p:spPr>
        <p:txBody>
          <a:bodyPr/>
          <a:lstStyle/>
          <a:p>
            <a:pPr algn="l">
              <a:defRPr sz="10000"/>
            </a:pPr>
            <a:r>
              <a:t>3.   Choix du modèle </a:t>
            </a:r>
          </a:p>
          <a:p>
            <a:pPr algn="l">
              <a:defRPr sz="10000"/>
            </a:pPr>
            <a:r>
              <a:t>(A) Regression logistique </a:t>
            </a:r>
          </a:p>
          <a:p>
            <a:pPr algn="l">
              <a:defRPr sz="10000"/>
            </a:pPr>
            <a:r>
              <a:t>(B) SVM </a:t>
            </a:r>
          </a:p>
        </p:txBody>
      </p:sp>
      <p:sp>
        <p:nvSpPr>
          <p:cNvPr id="177" name="Modifier : 2 clic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gression logistique  1"/>
          <p:cNvSpPr txBox="1"/>
          <p:nvPr>
            <p:ph type="title"/>
          </p:nvPr>
        </p:nvSpPr>
        <p:spPr>
          <a:xfrm>
            <a:off x="769849" y="823944"/>
            <a:ext cx="22844302" cy="3167596"/>
          </a:xfrm>
          <a:prstGeom prst="rect">
            <a:avLst/>
          </a:prstGeom>
        </p:spPr>
        <p:txBody>
          <a:bodyPr/>
          <a:lstStyle/>
          <a:p>
            <a:pPr/>
            <a:r>
              <a:t>Regression logistique  1  </a:t>
            </a:r>
          </a:p>
        </p:txBody>
      </p:sp>
      <p:pic>
        <p:nvPicPr>
          <p:cNvPr id="180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004" y="5083869"/>
            <a:ext cx="13481199" cy="6599368"/>
          </a:xfrm>
          <a:prstGeom prst="rect">
            <a:avLst/>
          </a:prstGeom>
          <a:ln w="12700">
            <a:solidFill>
              <a:srgbClr val="747676"/>
            </a:solidFill>
            <a:miter lim="400000"/>
          </a:ln>
        </p:spPr>
      </p:pic>
      <p:pic>
        <p:nvPicPr>
          <p:cNvPr id="181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64098" y="6205502"/>
            <a:ext cx="7200901" cy="435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gression logistique  2"/>
          <p:cNvSpPr txBox="1"/>
          <p:nvPr>
            <p:ph type="title"/>
          </p:nvPr>
        </p:nvSpPr>
        <p:spPr>
          <a:xfrm>
            <a:off x="769849" y="823944"/>
            <a:ext cx="22844302" cy="3167596"/>
          </a:xfrm>
          <a:prstGeom prst="rect">
            <a:avLst/>
          </a:prstGeom>
        </p:spPr>
        <p:txBody>
          <a:bodyPr/>
          <a:lstStyle/>
          <a:p>
            <a:pPr/>
            <a:r>
              <a:t>Regression logistique  2  </a:t>
            </a:r>
          </a:p>
        </p:txBody>
      </p:sp>
      <p:pic>
        <p:nvPicPr>
          <p:cNvPr id="184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rcRect l="0" t="0" r="40990" b="44376"/>
          <a:stretch>
            <a:fillRect/>
          </a:stretch>
        </p:blipFill>
        <p:spPr>
          <a:xfrm>
            <a:off x="2139091" y="6295410"/>
            <a:ext cx="5756677" cy="3617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rcRect l="0" t="19673" r="38718" b="0"/>
          <a:stretch>
            <a:fillRect/>
          </a:stretch>
        </p:blipFill>
        <p:spPr>
          <a:xfrm>
            <a:off x="8740228" y="5229709"/>
            <a:ext cx="6406626" cy="6504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vidéo-collée.png" descr="vidéo-collée.png"/>
          <p:cNvPicPr>
            <a:picLocks noChangeAspect="1"/>
          </p:cNvPicPr>
          <p:nvPr/>
        </p:nvPicPr>
        <p:blipFill>
          <a:blip r:embed="rId4">
            <a:extLst/>
          </a:blip>
          <a:srcRect l="0" t="0" r="48416" b="30008"/>
          <a:stretch>
            <a:fillRect/>
          </a:stretch>
        </p:blipFill>
        <p:spPr>
          <a:xfrm>
            <a:off x="15896660" y="6770506"/>
            <a:ext cx="5928565" cy="1924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vidéo-collée.png" descr="vidéo-collée.png"/>
          <p:cNvPicPr>
            <a:picLocks noChangeAspect="1"/>
          </p:cNvPicPr>
          <p:nvPr/>
        </p:nvPicPr>
        <p:blipFill>
          <a:blip r:embed="rId4">
            <a:extLst/>
          </a:blip>
          <a:srcRect l="0" t="79792" r="48416" b="0"/>
          <a:stretch>
            <a:fillRect/>
          </a:stretch>
        </p:blipFill>
        <p:spPr>
          <a:xfrm>
            <a:off x="15991447" y="9081685"/>
            <a:ext cx="5052331" cy="47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